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58" r:id="rId4"/>
    <p:sldId id="267" r:id="rId5"/>
    <p:sldId id="268" r:id="rId6"/>
    <p:sldId id="269" r:id="rId7"/>
    <p:sldId id="272" r:id="rId8"/>
    <p:sldId id="274" r:id="rId9"/>
    <p:sldId id="275" r:id="rId10"/>
    <p:sldId id="278" r:id="rId11"/>
    <p:sldId id="270" r:id="rId12"/>
    <p:sldId id="280" r:id="rId13"/>
    <p:sldId id="295" r:id="rId14"/>
    <p:sldId id="282" r:id="rId15"/>
    <p:sldId id="298" r:id="rId16"/>
    <p:sldId id="293" r:id="rId17"/>
    <p:sldId id="294" r:id="rId18"/>
    <p:sldId id="271" r:id="rId19"/>
    <p:sldId id="291" r:id="rId20"/>
    <p:sldId id="285" r:id="rId21"/>
    <p:sldId id="276" r:id="rId22"/>
    <p:sldId id="273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0033CC"/>
    <a:srgbClr val="CC0066"/>
    <a:srgbClr val="6600CC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364" autoAdjust="0"/>
  </p:normalViewPr>
  <p:slideViewPr>
    <p:cSldViewPr>
      <p:cViewPr varScale="1">
        <p:scale>
          <a:sx n="70" d="100"/>
          <a:sy n="70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D8AE3-2CF4-46E6-A515-DDF5C14A5FE6}" type="datetimeFigureOut">
              <a:rPr lang="ru-RU" smtClean="0"/>
              <a:pPr/>
              <a:t>чт 30.04.20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0B51-77D5-4735-9829-519D1D8B0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9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чт 30.04.20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чт 30.04.20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чт 30.04.20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чт 30.04.20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чт 30.04.20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чт 30.04.20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чт 30.04.20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чт 30.04.20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чт 30.04.20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чт 30.04.20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чт 30.04.20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BF2D-E3EA-40B9-AA88-592A6F559550}" type="datetimeFigureOut">
              <a:rPr lang="ru-RU" smtClean="0"/>
              <a:pPr/>
              <a:t>чт 30.04.20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689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aq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0" y="1357298"/>
            <a:ext cx="9572660" cy="457203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Экспериментально – исследовательский проект</a:t>
            </a:r>
            <a:endParaRPr lang="ru-RU" sz="144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«ЛУК –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ЗЕЛЁНЫЙ   ДРУГ»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</a:t>
            </a:r>
            <a:endParaRPr kumimoji="0" lang="ru-RU" sz="23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kumimoji="0" lang="ru-RU" sz="8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8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проекта: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Воспитатели младшей 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группы –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8000" b="1" i="1" u="sng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Холостовой</a:t>
            </a:r>
            <a:r>
              <a:rPr lang="ru-RU" sz="8000" b="1" i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Натальи </a:t>
            </a:r>
            <a:r>
              <a:rPr lang="ru-RU" sz="8000" b="1" i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Владимировны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1" u="sng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Солдатченко</a:t>
            </a:r>
            <a:r>
              <a:rPr kumimoji="0" lang="ru-RU" sz="8000" b="1" i="1" u="sng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Лариса Владимировна</a:t>
            </a:r>
            <a:endParaRPr kumimoji="0" lang="ru-RU" sz="8000" b="1" i="1" u="sng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8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2017</a:t>
            </a:r>
            <a:r>
              <a:rPr kumimoji="0" lang="ru-RU" sz="8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2018 уч.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85728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учреждение детский сад «Ягодка» п. Сосенки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70" y="-45784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14290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  <a:cs typeface="Courier New" pitchFamily="49" charset="0"/>
              </a:rPr>
              <a:t>Все готово к посадке лука:</a:t>
            </a:r>
            <a:endParaRPr lang="ru-RU" sz="3200" b="1" dirty="0">
              <a:latin typeface="Monotype Corsiva" pitchFamily="66" charset="0"/>
              <a:cs typeface="Courier New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85794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Сажаем луковицы в маленькую грядку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И вырастут они здесь по порядку!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6027003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Подрастай, лучок, скорей.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Наливайся, зеленей!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44" y="1201292"/>
            <a:ext cx="3431519" cy="1934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9432" y="2634003"/>
            <a:ext cx="3448870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7931" y="4248444"/>
            <a:ext cx="3428998" cy="19330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8103" y="4212898"/>
            <a:ext cx="3428998" cy="19330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7931" y="4236193"/>
            <a:ext cx="3428998" cy="19330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9433" y="2599768"/>
            <a:ext cx="3448870" cy="1944216"/>
          </a:xfrm>
          <a:prstGeom prst="rect">
            <a:avLst/>
          </a:prstGeom>
        </p:spPr>
      </p:pic>
    </p:spTree>
  </p:cSld>
  <p:clrMapOvr>
    <a:masterClrMapping/>
  </p:clrMapOvr>
  <p:transition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357422" y="571480"/>
            <a:ext cx="65722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Этап исследовательский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Рассматривание лука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Посадка лука в землю, в воду.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Беседы.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Чтение и разучивание с детьми стихов, загадок, поговорок о луке (чтение художественной литературы)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Дидактические игры.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Художественное творчество.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14290"/>
            <a:ext cx="55007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Monotype Corsiva" pitchFamily="66" charset="0"/>
                <a:cs typeface="Courier New" pitchFamily="49" charset="0"/>
              </a:rPr>
              <a:t>Я – лук, я – </a:t>
            </a:r>
            <a:r>
              <a:rPr lang="ru-RU" sz="2800" b="1" i="1" dirty="0" err="1" smtClean="0">
                <a:latin typeface="Monotype Corsiva" pitchFamily="66" charset="0"/>
                <a:cs typeface="Courier New" pitchFamily="49" charset="0"/>
              </a:rPr>
              <a:t>Чиполлино</a:t>
            </a:r>
            <a:r>
              <a:rPr lang="ru-RU" sz="2800" b="1" i="1" dirty="0" smtClean="0">
                <a:latin typeface="Monotype Corsiva" pitchFamily="66" charset="0"/>
                <a:cs typeface="Courier New" pitchFamily="49" charset="0"/>
              </a:rPr>
              <a:t>, </a:t>
            </a:r>
            <a:br>
              <a:rPr lang="ru-RU" sz="2800" b="1" i="1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800" b="1" i="1" dirty="0" smtClean="0">
                <a:latin typeface="Monotype Corsiva" pitchFamily="66" charset="0"/>
                <a:cs typeface="Courier New" pitchFamily="49" charset="0"/>
              </a:rPr>
              <a:t>Веселый, озорной. </a:t>
            </a:r>
            <a:br>
              <a:rPr lang="ru-RU" sz="2800" b="1" i="1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800" b="1" i="1" dirty="0" smtClean="0">
                <a:latin typeface="Monotype Corsiva" pitchFamily="66" charset="0"/>
                <a:cs typeface="Courier New" pitchFamily="49" charset="0"/>
              </a:rPr>
              <a:t>Простуды и ангины </a:t>
            </a:r>
            <a:br>
              <a:rPr lang="ru-RU" sz="2800" b="1" i="1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800" b="1" i="1" dirty="0" smtClean="0">
                <a:latin typeface="Monotype Corsiva" pitchFamily="66" charset="0"/>
                <a:cs typeface="Courier New" pitchFamily="49" charset="0"/>
              </a:rPr>
              <a:t>Не справятся со мной.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14467"/>
            <a:ext cx="3923928" cy="22120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54" y="3600111"/>
            <a:ext cx="4104456" cy="2313787"/>
          </a:xfrm>
          <a:prstGeom prst="rect">
            <a:avLst/>
          </a:prstGeom>
        </p:spPr>
      </p:pic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28604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Находим у лука верхушку и донце.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08" y="1844824"/>
            <a:ext cx="5109436" cy="2880320"/>
          </a:xfrm>
          <a:prstGeom prst="rect">
            <a:avLst/>
          </a:prstGeom>
        </p:spPr>
      </p:pic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142852"/>
            <a:ext cx="42148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  <a:cs typeface="Courier New" pitchFamily="49" charset="0"/>
              </a:rPr>
              <a:t>В лейку  мы воды налили,</a:t>
            </a:r>
            <a:br>
              <a:rPr lang="ru-RU" sz="2800" b="1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800" b="1" dirty="0" smtClean="0">
                <a:latin typeface="Monotype Corsiva" pitchFamily="66" charset="0"/>
                <a:cs typeface="Courier New" pitchFamily="49" charset="0"/>
              </a:rPr>
              <a:t>Лук пузатый посадили. </a:t>
            </a:r>
          </a:p>
          <a:p>
            <a:r>
              <a:rPr lang="ru-RU" sz="2800" b="1" dirty="0" smtClean="0">
                <a:latin typeface="Monotype Corsiva" pitchFamily="66" charset="0"/>
                <a:cs typeface="Courier New" pitchFamily="49" charset="0"/>
              </a:rPr>
              <a:t>А </a:t>
            </a:r>
            <a:r>
              <a:rPr lang="ru-RU" sz="2800" b="1" i="1" dirty="0" smtClean="0">
                <a:latin typeface="Monotype Corsiva" pitchFamily="66" charset="0"/>
                <a:cs typeface="Courier New" pitchFamily="49" charset="0"/>
              </a:rPr>
              <a:t>теперь лучок польем,</a:t>
            </a:r>
          </a:p>
          <a:p>
            <a:r>
              <a:rPr lang="ru-RU" sz="2800" b="1" dirty="0" smtClean="0">
                <a:latin typeface="Monotype Corsiva" pitchFamily="66" charset="0"/>
                <a:cs typeface="Courier New" pitchFamily="49" charset="0"/>
              </a:rPr>
              <a:t>И немножко отдохнём</a:t>
            </a:r>
            <a:r>
              <a:rPr lang="ru-RU" sz="2800" dirty="0" smtClean="0">
                <a:latin typeface="Monotype Corsiva" pitchFamily="66" charset="0"/>
                <a:cs typeface="Courier New" pitchFamily="49" charset="0"/>
              </a:rPr>
              <a:t>.</a:t>
            </a:r>
          </a:p>
          <a:p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</a:br>
            <a:endParaRPr lang="ru-RU" b="1" dirty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3404" y="1198397"/>
            <a:ext cx="2852934" cy="1608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74" y="2303496"/>
            <a:ext cx="4499992" cy="2536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39752" y="4419544"/>
            <a:ext cx="3858190" cy="2170232"/>
          </a:xfrm>
          <a:prstGeom prst="rect">
            <a:avLst/>
          </a:prstGeom>
        </p:spPr>
      </p:pic>
    </p:spTree>
  </p:cSld>
  <p:clrMapOvr>
    <a:masterClrMapping/>
  </p:clrMapOvr>
  <p:transition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327" y="1684580"/>
            <a:ext cx="44454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Да, удачный вырос лук.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 Всё свершилось. Но не вдруг.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 Труды затрачены нами были,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 За посадкой мы следили.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2802" y="1751638"/>
            <a:ext cx="5184577" cy="2922677"/>
          </a:xfrm>
          <a:prstGeom prst="rect">
            <a:avLst/>
          </a:prstGeom>
        </p:spPr>
      </p:pic>
    </p:spTree>
  </p:cSld>
  <p:clrMapOvr>
    <a:masterClrMapping/>
  </p:clrMapOvr>
  <p:transition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14290"/>
            <a:ext cx="4572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Хоть Лук порой до слёз доводит,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Но со стола у нас не сходит.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В салат порежем мы лучок,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Иди, сорви скорей пучок.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2896"/>
            <a:ext cx="4487664" cy="2529811"/>
          </a:xfrm>
          <a:prstGeom prst="rect">
            <a:avLst/>
          </a:prstGeom>
        </p:spPr>
      </p:pic>
    </p:spTree>
  </p:cSld>
  <p:clrMapOvr>
    <a:masterClrMapping/>
  </p:clrMapOvr>
  <p:transition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208642"/>
            <a:ext cx="38576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Витамины круглый год,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Так необходимы,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Чтобы нам не болеть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Гриппом и ангиной.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9" name="Picture 6" descr="E:\проект Лук-зеленый друг\IMG_44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85728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E:\проект Лук-зеленый друг\IMG_44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068" y="3289293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0"/>
            <a:ext cx="807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Этап заключительный: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Итоги проекта: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Выставка детского творчества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Рецепты от родителей «Делимся рецептами салатов»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Презентация на тему  «Лук – зелёный </a:t>
            </a:r>
          </a:p>
          <a:p>
            <a:pPr lvl="0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друг»	</a:t>
            </a:r>
            <a:r>
              <a:rPr lang="ru-RU" sz="28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ru-RU" sz="28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					</a:t>
            </a:r>
            <a:r>
              <a:rPr lang="ru-RU" dirty="0" smtClean="0"/>
              <a:t>		</a:t>
            </a:r>
            <a:endParaRPr lang="ru-RU" dirty="0"/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71414"/>
            <a:ext cx="4791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mbria Math" pitchFamily="18" charset="0"/>
                <a:cs typeface="Courier New" pitchFamily="49" charset="0"/>
              </a:rPr>
              <a:t>Рецепты от родителей:</a:t>
            </a: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mbria Math" pitchFamily="18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857232"/>
            <a:ext cx="6715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  <a:p>
            <a:endParaRPr lang="ru-RU" dirty="0"/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1071538" y="428604"/>
            <a:ext cx="7858180" cy="4654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9600" b="1" i="0" u="sng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Monotype Corsiva" pitchFamily="66" charset="0"/>
              <a:cs typeface="Courier New" pitchFamily="49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ÑÐ°Ð»Ð°Ñ Ñ Ð·ÐµÐ»ÐµÐ½ÑÐ¼ Ð»ÑÐºÐ¾Ð¼, ÑÑÑÐ¾Ð¼ Ð¸ ÑÐ¹ÑÐ°Ð¼Ð¸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"/>
          <a:stretch/>
        </p:blipFill>
        <p:spPr bwMode="auto">
          <a:xfrm>
            <a:off x="3131840" y="850662"/>
            <a:ext cx="5381625" cy="381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8860" y="4637946"/>
            <a:ext cx="6429419" cy="2280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отваренные вкрутую куриные яйца – 3 шт.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зелёный лук с грядки – 1 пучок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сыр сулугуни – 50 г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соль – щепоточка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французская горчица – 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ч.л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сметана (я использовала густую домашнею)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306924454__.pn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71670" y="0"/>
            <a:ext cx="707233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Тип проекта: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познавательно – исследовательский, творческий, коллективный.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Продолжительность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среднесрочный  (с </a:t>
            </a: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Courier New" pitchFamily="49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4.03.18г – 28.03.18г)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Место проведения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младшая группа детского сада.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Объект исследования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репчатый лук.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Проблема проекта: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Как можно вырастить зелёный лук на подоконнике? Чем может быть полезен лук? Что можно делать с луком? Исследование полезных свойств лука.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Актуальность: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дети мало едят витаминов. Что дети должны знать о зеленом витамине.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Проектная идея: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объединение детей, родителей и воспитателей в совместной деятельности: выращивание лука на подоконнике.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Участники проекта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дети, воспитатель и родители.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Материалы: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земля, вода, лук,  контейнеры для посадки, лейка для полива, палочки для рыхления земли.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9" y="10304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214290"/>
            <a:ext cx="4333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mbria Math" pitchFamily="18" charset="0"/>
                <a:cs typeface="Courier New" pitchFamily="49" charset="0"/>
              </a:rPr>
              <a:t>Рецепты от родителей: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mbria Math" pitchFamily="18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428604"/>
            <a:ext cx="7429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  <a:p>
            <a:pPr lvl="0"/>
            <a:endParaRPr lang="ru-RU" sz="2400" b="1" u="sng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10" name="Рисунок 9" descr="ÑÐ°Ð»Ð°Ñ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4"/>
          <a:stretch/>
        </p:blipFill>
        <p:spPr bwMode="auto">
          <a:xfrm>
            <a:off x="4405471" y="857232"/>
            <a:ext cx="4232126" cy="3201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7319" y="43772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Для своего зеленого салата я использовала:   пучок зеленого лука пучок зеленого чеснока пучок молодого щавеля пучок свежей петрушки 2 огурца 2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ст.л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оливкового масла 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ст.л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бальзамического уксуса щепотка соли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9" y="785794"/>
            <a:ext cx="700089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Теперь мы знаем, что: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Луку, как и любому растению, нужны: свет, тепло, воздух, вода;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 Чтобы вырастить лук, нужно трудиться: посадить луковицы, рыхлить землю, поливать растения;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 Лук помогает людям не болеть;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 В луке много витаминов.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 </a:t>
            </a:r>
            <a:endParaRPr lang="ru-RU" sz="2800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85918" y="0"/>
            <a:ext cx="735808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Результат: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В процессе реализации проекта: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 научились сажать лук и ухаживать за ним.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 узнали о пользе лука.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 познакомились с художественной литературой об овощах: поговорки, стихи, сказки, загадки;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у детей сформировались знания и представления о росте зеленого лука в комнатных условиях.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у детей развился познавательный интерес к объектам природы ближайшего окружения, в частности, к луку;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собраны рецепты от родителей «Делимся рецептами салатов»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укрепилось сотрудничество родителей и детей.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Рисунок 7" descr="qaq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2" y="0"/>
            <a:ext cx="912397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357166"/>
            <a:ext cx="77153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  <a:cs typeface="Courier New" pitchFamily="49" charset="0"/>
              </a:rPr>
              <a:t>Малыши лучок сажали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  <a:cs typeface="Courier New" pitchFamily="49" charset="0"/>
              </a:rPr>
              <a:t>урожай большой собрали. Витаминов целый клад - приходите все к нам в сад!</a:t>
            </a:r>
          </a:p>
          <a:p>
            <a:endParaRPr lang="ru-RU" sz="4000" b="1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cs typeface="Courier New" pitchFamily="49" charset="0"/>
              </a:rPr>
              <a:t>Спасибо за внимание!!!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714480" y="0"/>
            <a:ext cx="7000924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cs typeface="Courier New" pitchFamily="49" charset="0"/>
              </a:rPr>
              <a:t>Цель: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onotype Corsiva" pitchFamily="66" charset="0"/>
                <a:cs typeface="Courier New" pitchFamily="49" charset="0"/>
              </a:rPr>
              <a:t> </a:t>
            </a:r>
            <a:r>
              <a:rPr kumimoji="0" lang="ru-RU" sz="4400" b="1" i="0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onotype Corsiva" pitchFamily="66" charset="0"/>
                <a:cs typeface="Courier New" pitchFamily="49" charset="0"/>
              </a:rPr>
              <a:t> </a:t>
            </a: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cs typeface="Courier New" pitchFamily="49" charset="0"/>
              </a:rPr>
              <a:t>В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cs typeface="Courier New" pitchFamily="49" charset="0"/>
              </a:rPr>
              <a:t>ызвать у детей познавательный  интерес к выращиванию  репчатого лука на перо в комнатных условиях.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cs typeface="Courier New" pitchFamily="49" charset="0"/>
              </a:rPr>
              <a:t>Узнать о его пользе.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Учить детей ежедневно ухаживать за луком  в комнатных условиях.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Закрепить представления о луке, особенностях внешнего строения, находить «донце» с корнями и верхушку;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Формировать представление детей о необходимости света, тепла, влаги почвы для роста луковиц.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Наблюдать за изменениями роста луковиц в стакане воды и в контейнере с почвой.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Учить бережно относиться  к природе.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Учить выполнять индивидуальные и коллективные поручения.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Научить детей видеть результат своего труда.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Вызвать у детей интерес к конкретному объекту- луку, через стихи, загадки, проектно- исследовательскую деятельность.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4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1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4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48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8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14546" y="428604"/>
            <a:ext cx="671517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Предполагаемый  результат: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 научатся сажать и ухаживать за луком и познакомятся с условиями его содержания;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у детей сформируются знания и представления о росте зеленого лука в комнатных условиях как в контейнере с почвой, так и в стакане с водой;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 узнают о пользе зелёного витамина.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071670" y="214290"/>
            <a:ext cx="707233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Этап  подготовительный: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бор художественной литературы: стихи, загадки, пословицы, поговорки, рассказы, сказки про овощи.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Консультация для родителей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«Лук – лекарственное растение»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Предложить родителям приобрести для проведения проекта – контейнеры, землю, луковицы для посадки.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Домашнее задание – просмотр и обсуждение мультфильма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Чиполлино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»,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 «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Лунтик.Лук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Разбивка грядок на подоконнике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0171">
            <a:off x="52398" y="760653"/>
            <a:ext cx="3554195" cy="200359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00364" y="142852"/>
            <a:ext cx="6643734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Пословицы и поговорки про лук: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u="sng" dirty="0">
              <a:solidFill>
                <a:srgbClr val="0033CC"/>
              </a:solidFill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Сидит Ермолка на грядке – сам весь в заплатках.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Лук во щах – и голод прощай.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Сидит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тупка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в семи юбках; кто ни глянет, всяк заплачет.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Лук – от семи недуг.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Лук да баня всё правят.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Попросту, без луку, на крестьянскую руку.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0"/>
            <a:ext cx="2547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Стихи про лук: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29058" y="357167"/>
            <a:ext cx="571504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Е. Жуковская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Ох, уж этот злющий лук!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С ним узнаешь столько мук!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Жжет глаза и жжет язык,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Заставит плакать в один миг.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Т.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Казырина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Баба Таня чистит лук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Убежал из кухни внук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Он хоть мал, но твердо знает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Лук за глазки покусает.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7" y="430887"/>
            <a:ext cx="3173977" cy="1789252"/>
          </a:xfrm>
          <a:prstGeom prst="rect">
            <a:avLst/>
          </a:prstGeom>
        </p:spPr>
      </p:pic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35716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Загадки про лук: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643042" y="1000108"/>
            <a:ext cx="8358246" cy="3857652"/>
          </a:xfrm>
          <a:prstGeom prst="rect">
            <a:avLst/>
          </a:prstGeom>
        </p:spPr>
        <p:txBody>
          <a:bodyPr numCol="1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Courier New" pitchFamily="49" charset="0"/>
              </a:rPr>
              <a:t>Сидит дед во сто шуб одет,</a:t>
            </a:r>
            <a:b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Courier New" pitchFamily="49" charset="0"/>
              </a:rPr>
            </a:br>
            <a: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Courier New" pitchFamily="49" charset="0"/>
              </a:rPr>
              <a:t>Кто его раздевает,</a:t>
            </a:r>
            <a:b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Courier New" pitchFamily="49" charset="0"/>
              </a:rPr>
            </a:br>
            <a: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Courier New" pitchFamily="49" charset="0"/>
              </a:rPr>
              <a:t>Тот слезы проливает.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 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Courier New" pitchFamily="49" charset="0"/>
              </a:rPr>
              <a:t>Никого не огорчает,</a:t>
            </a:r>
            <a:b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Courier New" pitchFamily="49" charset="0"/>
              </a:rPr>
            </a:br>
            <a: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Courier New" pitchFamily="49" charset="0"/>
              </a:rPr>
              <a:t>А всех плакать заставляет.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onotype Corsiva" pitchFamily="66" charset="0"/>
                <a:cs typeface="Courier New" pitchFamily="49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3571876"/>
            <a:ext cx="4572000" cy="22221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i="1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i="1" dirty="0" smtClean="0">
              <a:latin typeface="Monotype Corsiva" pitchFamily="66" charset="0"/>
              <a:cs typeface="Courier New" pitchFamily="49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Прежде ч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ем его мы съели,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Все наплакаться успели.</a:t>
            </a: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855</Words>
  <Application>Microsoft Office PowerPoint</Application>
  <PresentationFormat>Экран (4:3)</PresentationFormat>
  <Paragraphs>196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97</cp:revision>
  <cp:lastPrinted>2018-03-21T06:43:00Z</cp:lastPrinted>
  <dcterms:created xsi:type="dcterms:W3CDTF">2014-03-23T18:07:04Z</dcterms:created>
  <dcterms:modified xsi:type="dcterms:W3CDTF">2020-04-30T15:33:25Z</dcterms:modified>
</cp:coreProperties>
</file>